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1"/>
    <p:restoredTop sz="94661"/>
  </p:normalViewPr>
  <p:slideViewPr>
    <p:cSldViewPr snapToGrid="0">
      <p:cViewPr varScale="1">
        <p:scale>
          <a:sx n="104" d="100"/>
          <a:sy n="104" d="100"/>
        </p:scale>
        <p:origin x="240" y="2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09B19-BBBA-0147-846E-0DAF88B493EA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4508C-6407-8342-9764-3154A1F65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iGB</a:t>
            </a:r>
            <a:r>
              <a:rPr lang="en-US" dirty="0"/>
              <a:t> = iGaming Business</a:t>
            </a:r>
          </a:p>
          <a:p>
            <a:r>
              <a:rPr lang="en-US" dirty="0"/>
              <a:t>AGA = American Gaming Association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4508C-6407-8342-9764-3154A1F65F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2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1192-4127-14A2-F62D-C6954BBB3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C0546-8A89-639E-E3D2-BA7113190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E7519-71E6-B3F6-1E95-B4F88EB8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400E-2E63-B944-BFDC-BD1091B91522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856A9-B60C-D29C-E4DC-94B8F23A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E72B4-431D-6286-DF88-4BCEB2B3D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020AF-5DE4-204F-A342-A916668E5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57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336D8-ED2B-A323-0468-4C3EA420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20945-40A9-411D-CCAF-5A094BCE8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291EE-56EB-AC88-6F06-4D18216DA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400E-2E63-B944-BFDC-BD1091B91522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70274-DCF8-4DAA-1FD8-51C27169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94442-29BE-4D11-8BA1-0D768625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020AF-5DE4-204F-A342-A916668E5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86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43FF3D-0450-7B27-2603-F9B7F63C53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DA8F0-7E90-0E8A-960D-D51973195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BE390-E72F-42FA-1D29-31A79A452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400E-2E63-B944-BFDC-BD1091B91522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9CA0B-6D42-5BCC-84CD-BB7D92F5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EB206-C617-87F7-8BC7-4A6E293A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020AF-5DE4-204F-A342-A916668E5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90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F1F9-ABA2-56CE-3AFE-7B1FE4FB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4C722-DEC5-CF94-9B23-29D3E113D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E2CE-36C4-6603-5652-31C52343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400E-2E63-B944-BFDC-BD1091B91522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22F43-A656-BA93-7EC8-6D237C978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FDFD1-7963-6B99-3AEB-FA4894FF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020AF-5DE4-204F-A342-A916668E5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7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93528-E4BE-8716-7A37-41DB40DB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F2C4F-15C2-6BD5-B7D0-D2F79CABB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A9BC9-9D9E-6814-D865-48D08E73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400E-2E63-B944-BFDC-BD1091B91522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8B6DA-9B91-4585-770E-ABD23BCFA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9DE26-ED09-097E-ED45-610B634FD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020AF-5DE4-204F-A342-A916668E5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52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B43B3-DB0A-47D8-A555-89B3DF89C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AC1D4-C9B8-094E-4431-A5EA12776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2AE23-D9EE-3139-1679-8501EEEB3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D0074-43E0-2E62-D6A5-2DF842A08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400E-2E63-B944-BFDC-BD1091B91522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FDCF9-F2D4-63D6-5D3D-8E510FB32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25971F-4083-8418-5377-8E3DD47DB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020AF-5DE4-204F-A342-A916668E5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00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8781-540F-FD87-DD10-D7B2EA3E5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6431B-977F-91E6-47BB-ED94443EC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5B8DB-D71B-3937-CAF0-147526F30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94FA8-0748-40D5-ADB6-773E7511D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C91B6-6222-08DE-B2D5-B38FB6161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8CF469-6A36-AE39-9FAD-65711CCE7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400E-2E63-B944-BFDC-BD1091B91522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A123C-56EE-ECC0-ABE0-5356277AA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61EF3D-397A-A8A4-3747-AADDEA49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020AF-5DE4-204F-A342-A916668E5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45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C5EF3-86A6-6D61-500D-5A2CB924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67A48D-8352-E8CF-D623-20F84C22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400E-2E63-B944-BFDC-BD1091B91522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EBB5F-C387-D94F-CF32-BA0C49505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47ACB-F795-67BB-388B-C84B3977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020AF-5DE4-204F-A342-A916668E5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54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335E5A-FD45-A258-C45B-D7223B2DF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400E-2E63-B944-BFDC-BD1091B91522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B6A32-4B3D-DD77-AA60-9EDB734F4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2483D-58F1-614D-F4FC-E9F20DD08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020AF-5DE4-204F-A342-A916668E5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49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22D41-BCD3-E722-FB44-DF00C399C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C877A-6EA9-0D81-8952-A1DF5FA0A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A66B5-167F-B404-486C-DFE0B0184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85058-FB08-227F-E36D-2B41A176A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400E-2E63-B944-BFDC-BD1091B91522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57BF3-BFAF-6278-C3D5-D7A779E27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AD1F0-7555-FD8C-FC7A-7B315873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020AF-5DE4-204F-A342-A916668E5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39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2174-2CD5-AD06-E552-7CCB58549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4967E4-242D-29E5-ED37-E97FF7E6AF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8CB32-2709-71BD-356E-ED302B86F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36E67-0107-0822-5502-A2445ADD1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400E-2E63-B944-BFDC-BD1091B91522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58A50-801D-F71D-83A8-3D9B09EC6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1FE6E-63B7-3066-A17D-2A80934A0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020AF-5DE4-204F-A342-A916668E5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87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BA2743-04C9-2A6F-F919-D6054178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472E6-16BA-E06D-A9B2-A4D6A6299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DBDFB-A646-5007-FA38-0B451F213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4400E-2E63-B944-BFDC-BD1091B91522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9A910-0CAE-584C-3F4C-E734651CB9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A2027-DB7D-E598-8D1F-46D33DAA3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020AF-5DE4-204F-A342-A916668E5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1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8.png"/><Relationship Id="rId4" Type="http://schemas.openxmlformats.org/officeDocument/2006/relationships/hyperlink" Target="https://www.espn.com.au/nfl/team/stats/_/type/team/name/nyj/season/2010/seasontype/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merican Football Player">
            <a:extLst>
              <a:ext uri="{FF2B5EF4-FFF2-40B4-BE49-F238E27FC236}">
                <a16:creationId xmlns:a16="http://schemas.microsoft.com/office/drawing/2014/main" id="{6746717C-5166-2F34-8EDB-C505FA6C7B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9E560-84EE-E6C9-FFFB-9BE1939C4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Sports Betting with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FD12E-6293-4E53-CB80-D8D93F51E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Justin Tunley</a:t>
            </a:r>
          </a:p>
        </p:txBody>
      </p:sp>
    </p:spTree>
    <p:extLst>
      <p:ext uri="{BB962C8B-B14F-4D97-AF65-F5344CB8AC3E}">
        <p14:creationId xmlns:p14="http://schemas.microsoft.com/office/powerpoint/2010/main" val="192555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ECA0-1C91-926C-88F4-FD4D20A7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and Opportunity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18E1083-88DB-AEC8-90FE-1ECB4831834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4434" r="1443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9ECE4-FD9A-1296-8CBA-3424E7FD7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sports betting generated $165.6m in New York in September 2023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iGB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73.5 million American adults have bet on NFL football this season (AGA)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we predict the outcome of NFL games?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audience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Online Sportsbooks (FanDuel, Caesars, DraftKings,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BetMGM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 audience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at-home betters searching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for advantageous odds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833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ECA0-1C91-926C-88F4-FD4D20A7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6" name="Picture Placeholder 5" descr="A screenshot of a graph showing different sports logos&#10;&#10;Description automatically generated">
            <a:extLst>
              <a:ext uri="{FF2B5EF4-FFF2-40B4-BE49-F238E27FC236}">
                <a16:creationId xmlns:a16="http://schemas.microsoft.com/office/drawing/2014/main" id="{385EB46A-54ED-6E5E-36B3-77D1CC8698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24" b="624"/>
          <a:stretch>
            <a:fillRect/>
          </a:stretch>
        </p:blipFill>
        <p:spPr>
          <a:xfrm>
            <a:off x="4823466" y="703385"/>
            <a:ext cx="6992788" cy="55215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9ECE4-FD9A-1296-8CBA-3424E7FD7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Regression Models: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Home Offense vs Away Defense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Away Offense vs Home Defense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variable: Expected Points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 Data Sets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In-season data: Bye Weeks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Historical data: Games </a:t>
            </a:r>
          </a:p>
        </p:txBody>
      </p:sp>
    </p:spTree>
    <p:extLst>
      <p:ext uri="{BB962C8B-B14F-4D97-AF65-F5344CB8AC3E}">
        <p14:creationId xmlns:p14="http://schemas.microsoft.com/office/powerpoint/2010/main" val="125392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ECA0-1C91-926C-88F4-FD4D20A7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9ECE4-FD9A-1296-8CBA-3424E7FD7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Help people make informed decisions on 3 key outputs:</a:t>
            </a:r>
          </a:p>
          <a:p>
            <a:pPr marL="342900" indent="-342900">
              <a:buAutoNum type="arabicPeriod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Moneyline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Who is going to win?</a:t>
            </a:r>
          </a:p>
          <a:p>
            <a:pPr marL="342900" indent="-342900">
              <a:buAutoNum type="arabicPeriod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Spread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How much will the better team win by?</a:t>
            </a:r>
          </a:p>
          <a:p>
            <a:pPr marL="342900" indent="-342900">
              <a:buAutoNum type="arabicPeriod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Point Total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How many points will the teams score combined?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Sports Books set the line as close to even as possible to ensure profits.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Betters can compare their lines with those from the books to find profitable bets.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Placeholder 9" descr="Screens screenshot of a sports app&#10;&#10;Description automatically generated">
            <a:extLst>
              <a:ext uri="{FF2B5EF4-FFF2-40B4-BE49-F238E27FC236}">
                <a16:creationId xmlns:a16="http://schemas.microsoft.com/office/drawing/2014/main" id="{34A61932-90C2-2C7F-0A3B-211C4A9D49D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51" t="1430" r="-51" b="38030"/>
          <a:stretch/>
        </p:blipFill>
        <p:spPr>
          <a:xfrm>
            <a:off x="5183188" y="987425"/>
            <a:ext cx="6172200" cy="4873625"/>
          </a:xfrm>
        </p:spPr>
      </p:pic>
    </p:spTree>
    <p:extLst>
      <p:ext uri="{BB962C8B-B14F-4D97-AF65-F5344CB8AC3E}">
        <p14:creationId xmlns:p14="http://schemas.microsoft.com/office/powerpoint/2010/main" val="512428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FECA0-1C91-926C-88F4-FD4D20A7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85" y="681038"/>
            <a:ext cx="4772975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the Data Sets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9ECE4-FD9A-1296-8CBA-3424E7FD7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1886" y="2599646"/>
            <a:ext cx="4772974" cy="3553581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Offensive Metrics: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 per game, rushing yards per game, passing yards per game.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Formations and tendencies</a:t>
            </a:r>
          </a:p>
          <a:p>
            <a:pPr marL="1028700" lvl="2" indent="-342900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wide receivers are on the field? Do they use more than one TE?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 call breakdown:</a:t>
            </a:r>
          </a:p>
          <a:p>
            <a:pPr marL="1028700" lvl="2" indent="-342900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pass plays vs run plays?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Penalties per game and penalty yards per game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Depth-of-target</a:t>
            </a:r>
          </a:p>
          <a:p>
            <a:pPr marL="1028700" lvl="2" indent="-342900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they taking risks throwing down-field or </a:t>
            </a:r>
          </a:p>
        </p:txBody>
      </p:sp>
      <p:pic>
        <p:nvPicPr>
          <p:cNvPr id="10" name="Picture 9" descr="A graph of the top rushing offense&#10;&#10;Description automatically generated">
            <a:extLst>
              <a:ext uri="{FF2B5EF4-FFF2-40B4-BE49-F238E27FC236}">
                <a16:creationId xmlns:a16="http://schemas.microsoft.com/office/drawing/2014/main" id="{7C0F58B5-0AAE-6906-6612-A09A24A7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984" y="614889"/>
            <a:ext cx="3783151" cy="2865737"/>
          </a:xfrm>
          <a:prstGeom prst="rect">
            <a:avLst/>
          </a:prstGeom>
        </p:spPr>
      </p:pic>
      <p:pic>
        <p:nvPicPr>
          <p:cNvPr id="6" name="Picture Placeholder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7D8670E-4D23-D5E2-885D-E1F1CEC74E8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044" r="2044"/>
          <a:stretch>
            <a:fillRect/>
          </a:stretch>
        </p:blipFill>
        <p:spPr>
          <a:xfrm>
            <a:off x="7452984" y="3480628"/>
            <a:ext cx="3783151" cy="298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72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9ECE4-FD9A-1296-8CBA-3424E7FD7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Defensive Metrics: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how teams playing against them perform in the same metrics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Defensive tendencies and formations</a:t>
            </a:r>
          </a:p>
          <a:p>
            <a:pPr marL="971550" lvl="2" indent="-285750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they prefer a 4-3, 3-4, dime or nickel formations?</a:t>
            </a:r>
          </a:p>
          <a:p>
            <a:pPr marL="971550" lvl="2" indent="-285750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they run a zone or man defense?</a:t>
            </a:r>
          </a:p>
          <a:p>
            <a:pPr marL="971550" lvl="2" indent="-285750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quickly do they pressure the opposing QB?</a:t>
            </a:r>
          </a:p>
        </p:txBody>
      </p:sp>
      <p:pic>
        <p:nvPicPr>
          <p:cNvPr id="8" name="Picture 7" descr="A diagram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AAF26BD2-1625-28B8-292C-CA735E831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986" y="944463"/>
            <a:ext cx="4747547" cy="4997418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466FDCF-47A3-50F6-D07F-BDBB855C8E92}"/>
              </a:ext>
            </a:extLst>
          </p:cNvPr>
          <p:cNvSpPr txBox="1">
            <a:spLocks/>
          </p:cNvSpPr>
          <p:nvPr/>
        </p:nvSpPr>
        <p:spPr>
          <a:xfrm>
            <a:off x="821885" y="681038"/>
            <a:ext cx="4772975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the Data Sets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228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ECA0-1C91-926C-88F4-FD4D20A7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Next steps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9ECE4-FD9A-1296-8CBA-3424E7FD7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Keeping up-to-date data sets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 1: Scraping from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ESPN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 2: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Sportsbetting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features to team offense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Redzone conversion rate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Turnovers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Player bonuses: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Tom Brady Effect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team offense and team defense in a single regression.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Teams (kick / punt returns) metrics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2007, Devin Hester broke the record for kick returns in a season with 6. That’s 36 points not currently being counted for the Bears in 2007</a:t>
            </a:r>
          </a:p>
        </p:txBody>
      </p:sp>
      <p:pic>
        <p:nvPicPr>
          <p:cNvPr id="5" name="Pres-Vid.mov">
            <a:hlinkClick r:id="" action="ppaction://media"/>
            <a:extLst>
              <a:ext uri="{FF2B5EF4-FFF2-40B4-BE49-F238E27FC236}">
                <a16:creationId xmlns:a16="http://schemas.microsoft.com/office/drawing/2014/main" id="{F60C5251-606D-5430-9EA4-5FC054045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15357" y="914399"/>
            <a:ext cx="3761015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6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397</Words>
  <Application>Microsoft Macintosh PowerPoint</Application>
  <PresentationFormat>Widescreen</PresentationFormat>
  <Paragraphs>61</Paragraphs>
  <Slides>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Sports Betting with Data Science</vt:lpstr>
      <vt:lpstr>Problem Statement and Opportunity </vt:lpstr>
      <vt:lpstr>Methodology</vt:lpstr>
      <vt:lpstr>Impact</vt:lpstr>
      <vt:lpstr>Introducing the Data Sets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Betting with Data Science</dc:title>
  <dc:creator>Justin Tunley</dc:creator>
  <cp:lastModifiedBy>Justin Tunley</cp:lastModifiedBy>
  <cp:revision>16</cp:revision>
  <dcterms:created xsi:type="dcterms:W3CDTF">2023-10-19T14:55:33Z</dcterms:created>
  <dcterms:modified xsi:type="dcterms:W3CDTF">2023-10-20T13:12:24Z</dcterms:modified>
</cp:coreProperties>
</file>